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74" r:id="rId7"/>
    <p:sldId id="262" r:id="rId8"/>
    <p:sldId id="275" r:id="rId9"/>
    <p:sldId id="273" r:id="rId10"/>
  </p:sldIdLst>
  <p:sldSz cx="9144000" cy="5143500" type="screen16x9"/>
  <p:notesSz cx="6858000" cy="9144000"/>
  <p:embeddedFontLst>
    <p:embeddedFont>
      <p:font typeface="Inter" panose="020B0604020202020204" charset="0"/>
      <p:regular r:id="rId12"/>
      <p:bold r:id="rId13"/>
      <p:italic r:id="rId14"/>
      <p:boldItalic r:id="rId15"/>
    </p:embeddedFont>
    <p:embeddedFont>
      <p:font typeface="Inter Black" panose="020B0604020202020204" charset="0"/>
      <p:bold r:id="rId16"/>
      <p:boldItalic r:id="rId17"/>
    </p:embeddedFont>
    <p:embeddedFont>
      <p:font typeface="Inter ExtraBold" panose="020B0604020202020204" charset="0"/>
      <p:bold r:id="rId18"/>
      <p:boldItalic r:id="rId19"/>
    </p:embeddedFont>
    <p:embeddedFont>
      <p:font typeface="Inter SemiBold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15" userDrawn="1">
          <p15:clr>
            <a:srgbClr val="747775"/>
          </p15:clr>
        </p15:guide>
        <p15:guide id="2" pos="216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C3EDF-A697-4C4C-A199-D4DE483777BF}" v="12" dt="2025-02-05T10:42:04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103" d="100"/>
          <a:sy n="103" d="100"/>
        </p:scale>
        <p:origin x="101" y="302"/>
      </p:cViewPr>
      <p:guideLst>
        <p:guide orient="horz" pos="1215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o frera" userId="2edff2fe906252e6" providerId="LiveId" clId="{445C3EDF-A697-4C4C-A199-D4DE483777BF}"/>
    <pc:docChg chg="undo custSel addSld delSld modSld delMainMaster">
      <pc:chgData name="sandro frera" userId="2edff2fe906252e6" providerId="LiveId" clId="{445C3EDF-A697-4C4C-A199-D4DE483777BF}" dt="2025-02-05T10:42:04.309" v="3540"/>
      <pc:docMkLst>
        <pc:docMk/>
      </pc:docMkLst>
      <pc:sldChg chg="add del setBg">
        <pc:chgData name="sandro frera" userId="2edff2fe906252e6" providerId="LiveId" clId="{445C3EDF-A697-4C4C-A199-D4DE483777BF}" dt="2025-02-05T10:41:26.874" v="3536"/>
        <pc:sldMkLst>
          <pc:docMk/>
          <pc:sldMk cId="0" sldId="256"/>
        </pc:sldMkLst>
      </pc:sldChg>
      <pc:sldChg chg="modSp mod">
        <pc:chgData name="sandro frera" userId="2edff2fe906252e6" providerId="LiveId" clId="{445C3EDF-A697-4C4C-A199-D4DE483777BF}" dt="2025-02-05T10:15:53.442" v="3022" actId="20577"/>
        <pc:sldMkLst>
          <pc:docMk/>
          <pc:sldMk cId="0" sldId="257"/>
        </pc:sldMkLst>
        <pc:spChg chg="mod">
          <ac:chgData name="sandro frera" userId="2edff2fe906252e6" providerId="LiveId" clId="{445C3EDF-A697-4C4C-A199-D4DE483777BF}" dt="2025-02-05T10:15:53.442" v="3022" actId="20577"/>
          <ac:spMkLst>
            <pc:docMk/>
            <pc:sldMk cId="0" sldId="257"/>
            <ac:spMk id="143" creationId="{00000000-0000-0000-0000-000000000000}"/>
          </ac:spMkLst>
        </pc:spChg>
      </pc:sldChg>
      <pc:sldChg chg="modSp mod">
        <pc:chgData name="sandro frera" userId="2edff2fe906252e6" providerId="LiveId" clId="{445C3EDF-A697-4C4C-A199-D4DE483777BF}" dt="2025-02-05T10:20:12.101" v="3407" actId="20577"/>
        <pc:sldMkLst>
          <pc:docMk/>
          <pc:sldMk cId="0" sldId="258"/>
        </pc:sldMkLst>
        <pc:spChg chg="mod">
          <ac:chgData name="sandro frera" userId="2edff2fe906252e6" providerId="LiveId" clId="{445C3EDF-A697-4C4C-A199-D4DE483777BF}" dt="2025-02-05T10:20:12.101" v="3407" actId="20577"/>
          <ac:spMkLst>
            <pc:docMk/>
            <pc:sldMk cId="0" sldId="258"/>
            <ac:spMk id="152" creationId="{00000000-0000-0000-0000-000000000000}"/>
          </ac:spMkLst>
        </pc:spChg>
      </pc:sldChg>
      <pc:sldChg chg="addSp delSp modSp mod">
        <pc:chgData name="sandro frera" userId="2edff2fe906252e6" providerId="LiveId" clId="{445C3EDF-A697-4C4C-A199-D4DE483777BF}" dt="2025-02-05T10:22:47.642" v="3421" actId="20577"/>
        <pc:sldMkLst>
          <pc:docMk/>
          <pc:sldMk cId="0" sldId="259"/>
        </pc:sldMkLst>
        <pc:spChg chg="mod">
          <ac:chgData name="sandro frera" userId="2edff2fe906252e6" providerId="LiveId" clId="{445C3EDF-A697-4C4C-A199-D4DE483777BF}" dt="2025-02-05T10:21:21.161" v="3412" actId="12"/>
          <ac:spMkLst>
            <pc:docMk/>
            <pc:sldMk cId="0" sldId="259"/>
            <ac:spMk id="2" creationId="{0EE0F159-C010-A1EE-FF18-3DF83BB2D4BC}"/>
          </ac:spMkLst>
        </pc:spChg>
        <pc:spChg chg="add del mod">
          <ac:chgData name="sandro frera" userId="2edff2fe906252e6" providerId="LiveId" clId="{445C3EDF-A697-4C4C-A199-D4DE483777BF}" dt="2025-02-05T10:22:02.546" v="3416" actId="6549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sandro frera" userId="2edff2fe906252e6" providerId="LiveId" clId="{445C3EDF-A697-4C4C-A199-D4DE483777BF}" dt="2025-02-05T10:22:47.642" v="3421" actId="20577"/>
          <ac:spMkLst>
            <pc:docMk/>
            <pc:sldMk cId="0" sldId="259"/>
            <ac:spMk id="168" creationId="{00000000-0000-0000-0000-000000000000}"/>
          </ac:spMkLst>
        </pc:spChg>
      </pc:sldChg>
      <pc:sldChg chg="modSp mod">
        <pc:chgData name="sandro frera" userId="2edff2fe906252e6" providerId="LiveId" clId="{445C3EDF-A697-4C4C-A199-D4DE483777BF}" dt="2025-02-05T10:25:22.001" v="3529" actId="20577"/>
        <pc:sldMkLst>
          <pc:docMk/>
          <pc:sldMk cId="0" sldId="260"/>
        </pc:sldMkLst>
        <pc:spChg chg="mod">
          <ac:chgData name="sandro frera" userId="2edff2fe906252e6" providerId="LiveId" clId="{445C3EDF-A697-4C4C-A199-D4DE483777BF}" dt="2025-02-05T10:25:22.001" v="3529" actId="20577"/>
          <ac:spMkLst>
            <pc:docMk/>
            <pc:sldMk cId="0" sldId="260"/>
            <ac:spMk id="174" creationId="{00000000-0000-0000-0000-000000000000}"/>
          </ac:spMkLst>
        </pc:spChg>
      </pc:sldChg>
      <pc:sldChg chg="del">
        <pc:chgData name="sandro frera" userId="2edff2fe906252e6" providerId="LiveId" clId="{445C3EDF-A697-4C4C-A199-D4DE483777BF}" dt="2025-02-05T09:45:03.476" v="324" actId="2696"/>
        <pc:sldMkLst>
          <pc:docMk/>
          <pc:sldMk cId="0" sldId="261"/>
        </pc:sldMkLst>
      </pc:sldChg>
      <pc:sldChg chg="modSp mod">
        <pc:chgData name="sandro frera" userId="2edff2fe906252e6" providerId="LiveId" clId="{445C3EDF-A697-4C4C-A199-D4DE483777BF}" dt="2025-02-05T10:12:55.710" v="2888" actId="6549"/>
        <pc:sldMkLst>
          <pc:docMk/>
          <pc:sldMk cId="0" sldId="262"/>
        </pc:sldMkLst>
        <pc:spChg chg="mod">
          <ac:chgData name="sandro frera" userId="2edff2fe906252e6" providerId="LiveId" clId="{445C3EDF-A697-4C4C-A199-D4DE483777BF}" dt="2025-02-05T10:12:55.710" v="2888" actId="6549"/>
          <ac:spMkLst>
            <pc:docMk/>
            <pc:sldMk cId="0" sldId="262"/>
            <ac:spMk id="196" creationId="{00000000-0000-0000-0000-000000000000}"/>
          </ac:spMkLst>
        </pc:spChg>
      </pc:sldChg>
      <pc:sldChg chg="add del setBg">
        <pc:chgData name="sandro frera" userId="2edff2fe906252e6" providerId="LiveId" clId="{445C3EDF-A697-4C4C-A199-D4DE483777BF}" dt="2025-02-05T10:42:04.309" v="3540"/>
        <pc:sldMkLst>
          <pc:docMk/>
          <pc:sldMk cId="0" sldId="273"/>
        </pc:sldMkLst>
      </pc:sldChg>
      <pc:sldChg chg="delSp modSp add mod">
        <pc:chgData name="sandro frera" userId="2edff2fe906252e6" providerId="LiveId" clId="{445C3EDF-A697-4C4C-A199-D4DE483777BF}" dt="2025-02-05T10:25:48.042" v="3530" actId="113"/>
        <pc:sldMkLst>
          <pc:docMk/>
          <pc:sldMk cId="2257517853" sldId="274"/>
        </pc:sldMkLst>
        <pc:spChg chg="mod">
          <ac:chgData name="sandro frera" userId="2edff2fe906252e6" providerId="LiveId" clId="{445C3EDF-A697-4C4C-A199-D4DE483777BF}" dt="2025-02-05T09:25:58.679" v="48" actId="6549"/>
          <ac:spMkLst>
            <pc:docMk/>
            <pc:sldMk cId="2257517853" sldId="274"/>
            <ac:spMk id="173" creationId="{69E27697-A5BA-C9A2-6DA3-0628F1C28052}"/>
          </ac:spMkLst>
        </pc:spChg>
        <pc:spChg chg="mod">
          <ac:chgData name="sandro frera" userId="2edff2fe906252e6" providerId="LiveId" clId="{445C3EDF-A697-4C4C-A199-D4DE483777BF}" dt="2025-02-05T10:25:48.042" v="3530" actId="113"/>
          <ac:spMkLst>
            <pc:docMk/>
            <pc:sldMk cId="2257517853" sldId="274"/>
            <ac:spMk id="174" creationId="{58288AF9-6979-DB8F-96FA-DE08DA1D53ED}"/>
          </ac:spMkLst>
        </pc:spChg>
        <pc:picChg chg="del">
          <ac:chgData name="sandro frera" userId="2edff2fe906252e6" providerId="LiveId" clId="{445C3EDF-A697-4C4C-A199-D4DE483777BF}" dt="2025-02-05T09:26:36.520" v="50" actId="478"/>
          <ac:picMkLst>
            <pc:docMk/>
            <pc:sldMk cId="2257517853" sldId="274"/>
            <ac:picMk id="3" creationId="{1581E365-8FED-3DF2-8EB2-D134D02921E3}"/>
          </ac:picMkLst>
        </pc:picChg>
        <pc:picChg chg="del">
          <ac:chgData name="sandro frera" userId="2edff2fe906252e6" providerId="LiveId" clId="{445C3EDF-A697-4C4C-A199-D4DE483777BF}" dt="2025-02-05T09:26:19.990" v="49" actId="478"/>
          <ac:picMkLst>
            <pc:docMk/>
            <pc:sldMk cId="2257517853" sldId="274"/>
            <ac:picMk id="178" creationId="{C3734AA4-BC1A-2FF4-7F65-24B32A71AD3D}"/>
          </ac:picMkLst>
        </pc:picChg>
        <pc:picChg chg="del">
          <ac:chgData name="sandro frera" userId="2edff2fe906252e6" providerId="LiveId" clId="{445C3EDF-A697-4C4C-A199-D4DE483777BF}" dt="2025-02-05T09:26:41.483" v="51" actId="478"/>
          <ac:picMkLst>
            <pc:docMk/>
            <pc:sldMk cId="2257517853" sldId="274"/>
            <ac:picMk id="179" creationId="{E4220D93-08A8-BE4E-DEDC-6887039724F9}"/>
          </ac:picMkLst>
        </pc:picChg>
      </pc:sldChg>
      <pc:sldChg chg="modSp add mod">
        <pc:chgData name="sandro frera" userId="2edff2fe906252e6" providerId="LiveId" clId="{445C3EDF-A697-4C4C-A199-D4DE483777BF}" dt="2025-02-05T10:13:40.229" v="2930" actId="20577"/>
        <pc:sldMkLst>
          <pc:docMk/>
          <pc:sldMk cId="3770350244" sldId="275"/>
        </pc:sldMkLst>
        <pc:spChg chg="mod">
          <ac:chgData name="sandro frera" userId="2edff2fe906252e6" providerId="LiveId" clId="{445C3EDF-A697-4C4C-A199-D4DE483777BF}" dt="2025-02-05T10:13:40.229" v="2930" actId="20577"/>
          <ac:spMkLst>
            <pc:docMk/>
            <pc:sldMk cId="3770350244" sldId="275"/>
            <ac:spMk id="196" creationId="{72F1F6D6-D07D-AB64-8779-90FE4A207E97}"/>
          </ac:spMkLst>
        </pc:spChg>
      </pc:sldChg>
      <pc:sldChg chg="add del setBg">
        <pc:chgData name="sandro frera" userId="2edff2fe906252e6" providerId="LiveId" clId="{445C3EDF-A697-4C4C-A199-D4DE483777BF}" dt="2025-02-05T10:41:39.054" v="3538" actId="47"/>
        <pc:sldMkLst>
          <pc:docMk/>
          <pc:sldMk cId="0" sldId="276"/>
        </pc:sldMkLst>
      </pc:sldChg>
      <pc:sldChg chg="add del setBg">
        <pc:chgData name="sandro frera" userId="2edff2fe906252e6" providerId="LiveId" clId="{445C3EDF-A697-4C4C-A199-D4DE483777BF}" dt="2025-02-05T10:41:32.994" v="3537" actId="47"/>
        <pc:sldMkLst>
          <pc:docMk/>
          <pc:sldMk cId="0" sldId="277"/>
        </pc:sldMkLst>
      </pc:sldChg>
      <pc:sldMasterChg chg="del delSldLayout">
        <pc:chgData name="sandro frera" userId="2edff2fe906252e6" providerId="LiveId" clId="{445C3EDF-A697-4C4C-A199-D4DE483777BF}" dt="2025-02-05T10:29:56.716" v="3532" actId="47"/>
        <pc:sldMasterMkLst>
          <pc:docMk/>
          <pc:sldMasterMk cId="0" sldId="2147483671"/>
        </pc:sldMasterMkLst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48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49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0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1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2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3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4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5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6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7"/>
          </pc:sldLayoutMkLst>
        </pc:sldLayoutChg>
        <pc:sldLayoutChg chg="del">
          <pc:chgData name="sandro frera" userId="2edff2fe906252e6" providerId="LiveId" clId="{445C3EDF-A697-4C4C-A199-D4DE483777BF}" dt="2025-02-05T10:29:56.716" v="3532" actId="47"/>
          <pc:sldLayoutMkLst>
            <pc:docMk/>
            <pc:sldMasterMk cId="0" sldId="2147483671"/>
            <pc:sldLayoutMk cId="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801d9dcca_1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0801d9dcca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7f58d7c77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307f58d7c77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7f58d7c77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307f58d7c77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7f58d7c77_0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307f58d7c77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71AE4AE7-34F5-671E-9865-B88C27707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7f58d7c77_0_130:notes">
            <a:extLst>
              <a:ext uri="{FF2B5EF4-FFF2-40B4-BE49-F238E27FC236}">
                <a16:creationId xmlns:a16="http://schemas.microsoft.com/office/drawing/2014/main" id="{5A33D827-E659-7D10-777C-F90B2159AB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307f58d7c77_0_130:notes">
            <a:extLst>
              <a:ext uri="{FF2B5EF4-FFF2-40B4-BE49-F238E27FC236}">
                <a16:creationId xmlns:a16="http://schemas.microsoft.com/office/drawing/2014/main" id="{E8F6D190-045B-29D5-A767-BE6D0F83A8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0696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07f58d7c77_0_1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307f58d7c77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DC1B0C6C-CFB4-D58F-AC65-8FA493CC5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07f58d7c77_0_154:notes">
            <a:extLst>
              <a:ext uri="{FF2B5EF4-FFF2-40B4-BE49-F238E27FC236}">
                <a16:creationId xmlns:a16="http://schemas.microsoft.com/office/drawing/2014/main" id="{84ED3BC5-6D07-CCB1-0430-B19CDCE867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307f58d7c77_0_154:notes">
            <a:extLst>
              <a:ext uri="{FF2B5EF4-FFF2-40B4-BE49-F238E27FC236}">
                <a16:creationId xmlns:a16="http://schemas.microsoft.com/office/drawing/2014/main" id="{00A6AB37-8BA2-C7B5-56D4-B5E4277F9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20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07f58d7c77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07f58d7c77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zato">
  <p:cSld name="Layout personalizzato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/>
              <a:t>5 Febbraio 2025</a:t>
            </a: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t-IT"/>
              <a:t>www.primailettori.com                                          primailettori@gmail.com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pic>
        <p:nvPicPr>
          <p:cNvPr id="56" name="Google Shape;56;p13" descr="Immagine che contiene testo, schizzo, Arte bambini, clipart&#10;&#10;Descrizione generata automaticamente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28650" y="273844"/>
            <a:ext cx="621506" cy="56435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mailettori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mailto:primailettori@gmail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primailettori@gmail.com" TargetMode="Externa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rimailettori@gmail.com" TargetMode="External"/><Relationship Id="rId4" Type="http://schemas.openxmlformats.org/officeDocument/2006/relationships/hyperlink" Target="http://www.primailettor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6" descr="Immagine che contiene clipart, illustrazione, cartone animato, arte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9143" y="670219"/>
            <a:ext cx="4685715" cy="142857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>
            <a:spLocks noGrp="1"/>
          </p:cNvSpPr>
          <p:nvPr>
            <p:ph type="ctrTitle"/>
          </p:nvPr>
        </p:nvSpPr>
        <p:spPr>
          <a:xfrm>
            <a:off x="2000256" y="2754539"/>
            <a:ext cx="51435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6538"/>
              <a:buFont typeface="Calibri"/>
              <a:buNone/>
            </a:pPr>
            <a:r>
              <a:rPr lang="it" b="1" dirty="0">
                <a:solidFill>
                  <a:schemeClr val="lt1"/>
                </a:solidFill>
                <a:latin typeface="Inter Black"/>
                <a:ea typeface="Inter Black"/>
                <a:cs typeface="Inter Black"/>
                <a:sym typeface="Inter Black"/>
              </a:rPr>
              <a:t>Prima i Lettori</a:t>
            </a:r>
            <a:endParaRPr b="1" dirty="0">
              <a:solidFill>
                <a:schemeClr val="lt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37" name="Google Shape;137;p26"/>
          <p:cNvSpPr txBox="1">
            <a:spLocks noGrp="1"/>
          </p:cNvSpPr>
          <p:nvPr>
            <p:ph type="subTitle" idx="1"/>
          </p:nvPr>
        </p:nvSpPr>
        <p:spPr>
          <a:xfrm>
            <a:off x="2000250" y="3550742"/>
            <a:ext cx="51435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" sz="2000" dirty="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Concorso letterario e comunità</a:t>
            </a:r>
            <a:endParaRPr sz="2000" dirty="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628650" y="350043"/>
            <a:ext cx="78867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JUKE BOX LETTERARIO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302250" y="1147750"/>
            <a:ext cx="8567400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latin typeface="+mn-lt"/>
                <a:ea typeface="Inter"/>
                <a:cs typeface="Inter"/>
                <a:sym typeface="Inter"/>
              </a:rPr>
              <a:t>Con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 gli amici e le amiche di Equi.Voci Lettori abbiamo pensato di organizzare questa serata di letture per divertirvi facendovi ascoltare brani di alcuni dei libri della scorsa edizione.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8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Non abbiamo potuto portare tutti quelli in concorso: l’anno scorso sono stati segnalati 118 tra romanzi e saggi.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8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Qui ne abbiamo scelti </a:t>
            </a:r>
            <a:r>
              <a:rPr lang="it" sz="1800" b="1" dirty="0">
                <a:latin typeface="+mn-lt"/>
                <a:ea typeface="Inter"/>
                <a:cs typeface="Inter"/>
                <a:sym typeface="Inter"/>
              </a:rPr>
              <a:t>tredici,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 tra quelli che hanno suscitato maggior interesse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8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Fra poco vi spiegherò come si svolge questa serata.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8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Prima due parole sui protagonisti della serata, Prima i Lettori e Equi.Voci Lettori.</a:t>
            </a:r>
          </a:p>
        </p:txBody>
      </p:sp>
      <p:sp>
        <p:nvSpPr>
          <p:cNvPr id="144" name="Google Shape;144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2</a:t>
            </a:r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1712700" y="350050"/>
            <a:ext cx="52893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Cosa è Prima i Lettori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52" name="Google Shape;152;p28"/>
          <p:cNvSpPr txBox="1">
            <a:spLocks noGrp="1"/>
          </p:cNvSpPr>
          <p:nvPr>
            <p:ph type="body" idx="1"/>
          </p:nvPr>
        </p:nvSpPr>
        <p:spPr>
          <a:xfrm>
            <a:off x="302250" y="1109650"/>
            <a:ext cx="8567400" cy="4367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Prima i Lettori è una comunità di persone che amano leggere e scambiarsi consigli di lettura, sorta intorno e al seguito del concorso (nato 13 anni fa)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-IT" sz="20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Oggi Prima i Lettori è:</a:t>
            </a:r>
            <a:br>
              <a:rPr lang="it-IT" sz="2000" dirty="0">
                <a:latin typeface="+mn-lt"/>
                <a:ea typeface="Inter"/>
                <a:cs typeface="Inter"/>
                <a:sym typeface="Inter"/>
              </a:rPr>
            </a:br>
            <a:endParaRPr lang="it-IT" sz="2000" dirty="0">
              <a:latin typeface="+mn-lt"/>
              <a:ea typeface="Inter"/>
              <a:cs typeface="Inter"/>
              <a:sym typeface="Inter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 sito – </a:t>
            </a:r>
            <a:r>
              <a:rPr lang="it-IT" sz="2000" dirty="0">
                <a:latin typeface="+mn-lt"/>
                <a:ea typeface="Inter"/>
                <a:cs typeface="Inter"/>
                <a:sym typeface="Inter"/>
                <a:hlinkClick r:id="rId3"/>
              </a:rPr>
              <a:t>www.primailettori.com</a:t>
            </a: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 (concorso, recensioni, racconti, </a:t>
            </a:r>
            <a:r>
              <a:rPr lang="it-IT" sz="2000" dirty="0" err="1">
                <a:latin typeface="+mn-lt"/>
                <a:ea typeface="Inter"/>
                <a:cs typeface="Inter"/>
                <a:sym typeface="Inter"/>
              </a:rPr>
              <a:t>ecc</a:t>
            </a: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 concorso letterario il primo che premia i lettori e non gli scrittori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 gruppo whatsapp nel quale discutere e segnalare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 gruppo whatsapp per rimanere aggiornati (ma non discutere)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 indirizzo email (</a:t>
            </a:r>
            <a:r>
              <a:rPr lang="it-IT" sz="2000" dirty="0">
                <a:latin typeface="+mn-lt"/>
                <a:ea typeface="Inter"/>
                <a:cs typeface="Inter"/>
                <a:sym typeface="Inter"/>
                <a:hlinkClick r:id="rId4"/>
              </a:rPr>
              <a:t>primailettori@gmail.com</a:t>
            </a: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) a cui mandare scrivere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ea typeface="Inter"/>
                <a:cs typeface="Inter"/>
                <a:sym typeface="Inter"/>
              </a:rPr>
              <a:t>Una pagina Facebook e una </a:t>
            </a:r>
            <a:r>
              <a:rPr lang="it-IT" sz="2000" dirty="0" err="1">
                <a:latin typeface="+mn-lt"/>
                <a:ea typeface="Inter"/>
                <a:cs typeface="Inter"/>
                <a:sym typeface="Inter"/>
              </a:rPr>
              <a:t>Istagram</a:t>
            </a:r>
            <a:endParaRPr lang="it-IT" sz="2000" dirty="0">
              <a:latin typeface="+mn-lt"/>
              <a:ea typeface="Inter"/>
              <a:cs typeface="Inter"/>
              <a:sym typeface="Inter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20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it-IT" sz="13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300"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4" name="Google Shape;154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5" name="Google Shape;155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3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56" name="Google Shape;156;p28"/>
          <p:cNvSpPr/>
          <p:nvPr/>
        </p:nvSpPr>
        <p:spPr>
          <a:xfrm>
            <a:off x="411700" y="88600"/>
            <a:ext cx="1047600" cy="90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803" y="203950"/>
            <a:ext cx="627398" cy="7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1712700" y="350050"/>
            <a:ext cx="52893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Le tre sezioni del concorso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64" name="Google Shape;164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5" name="Google Shape;165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6" name="Google Shape;166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4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67" name="Google Shape;167;p29"/>
          <p:cNvSpPr/>
          <p:nvPr/>
        </p:nvSpPr>
        <p:spPr>
          <a:xfrm>
            <a:off x="302250" y="2018505"/>
            <a:ext cx="8567400" cy="1250700"/>
          </a:xfrm>
          <a:prstGeom prst="rect">
            <a:avLst/>
          </a:prstGeom>
          <a:solidFill>
            <a:schemeClr val="bg1">
              <a:alpha val="31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La sezione </a:t>
            </a:r>
            <a:r>
              <a:rPr lang="it" sz="1800" b="1" dirty="0">
                <a:solidFill>
                  <a:schemeClr val="dk1"/>
                </a:solidFill>
                <a:latin typeface="+mn-lt"/>
                <a:ea typeface="Inter ExtraBold"/>
                <a:cs typeface="Inter ExtraBold"/>
                <a:sym typeface="Inter ExtraBold"/>
              </a:rPr>
              <a:t>Foto Leggere: </a:t>
            </a: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i partecipanti devono mandare fotografie che abbiano a soggetto libri o lettori. La fantasia è libera. L’importante è che si ritraggano libri o lettori.</a:t>
            </a:r>
            <a:endParaRPr sz="1800" dirty="0">
              <a:solidFill>
                <a:schemeClr val="dk1"/>
              </a:solidFill>
              <a:latin typeface="+mn-lt"/>
              <a:ea typeface="Inter Medium"/>
              <a:cs typeface="Inter Medium"/>
              <a:sym typeface="Inter Medium"/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302250" y="3352005"/>
            <a:ext cx="8567400" cy="1250700"/>
          </a:xfrm>
          <a:prstGeom prst="rect">
            <a:avLst/>
          </a:prstGeom>
          <a:solidFill>
            <a:schemeClr val="bg1">
              <a:alpha val="31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Infine, la sezione </a:t>
            </a:r>
            <a:r>
              <a:rPr lang="it" sz="1800" b="1" dirty="0">
                <a:solidFill>
                  <a:schemeClr val="dk1"/>
                </a:solidFill>
                <a:latin typeface="+mn-lt"/>
                <a:ea typeface="Inter ExtraBold"/>
                <a:cs typeface="Inter ExtraBold"/>
                <a:sym typeface="Inter ExtraBold"/>
              </a:rPr>
              <a:t>Libri da non Leggere</a:t>
            </a:r>
            <a:r>
              <a:rPr lang="it" sz="1800" b="1" dirty="0">
                <a:solidFill>
                  <a:schemeClr val="dk1"/>
                </a:solidFill>
                <a:latin typeface="+mn-lt"/>
                <a:ea typeface="Inter ExtraBold"/>
                <a:cs typeface="Inter ExtraBold"/>
                <a:sym typeface="Inter Medium"/>
              </a:rPr>
              <a:t>: i</a:t>
            </a: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n questo caso però per poter partecipare bisogna anche spiegare il perché quel libro non è piaciuto </a:t>
            </a:r>
            <a:r>
              <a:rPr lang="it" sz="1800" b="1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(recensione obbligatoria).</a:t>
            </a:r>
            <a:endParaRPr sz="1800" b="1" dirty="0">
              <a:solidFill>
                <a:schemeClr val="dk1"/>
              </a:solidFill>
              <a:latin typeface="+mn-lt"/>
              <a:ea typeface="Inter Medium"/>
              <a:cs typeface="Inter Medium"/>
              <a:sym typeface="Inter Medium"/>
            </a:endParaRPr>
          </a:p>
        </p:txBody>
      </p:sp>
      <p:sp>
        <p:nvSpPr>
          <p:cNvPr id="2" name="Google Shape;167;p29">
            <a:extLst>
              <a:ext uri="{FF2B5EF4-FFF2-40B4-BE49-F238E27FC236}">
                <a16:creationId xmlns:a16="http://schemas.microsoft.com/office/drawing/2014/main" id="{0EE0F159-C010-A1EE-FF18-3DF83BB2D4BC}"/>
              </a:ext>
            </a:extLst>
          </p:cNvPr>
          <p:cNvSpPr/>
          <p:nvPr/>
        </p:nvSpPr>
        <p:spPr>
          <a:xfrm>
            <a:off x="294630" y="1241265"/>
            <a:ext cx="8567400" cy="648495"/>
          </a:xfrm>
          <a:prstGeom prst="rect">
            <a:avLst/>
          </a:prstGeom>
          <a:solidFill>
            <a:schemeClr val="bg1">
              <a:alpha val="31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Medium"/>
              </a:rPr>
              <a:t>La sezione </a:t>
            </a:r>
            <a:r>
              <a:rPr lang="it" sz="1800" b="1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ExtraBold"/>
              </a:rPr>
              <a:t>Libri da leggere: </a:t>
            </a:r>
            <a:r>
              <a:rPr lang="it" sz="1800" dirty="0">
                <a:solidFill>
                  <a:schemeClr val="dk1"/>
                </a:solidFill>
                <a:latin typeface="+mn-lt"/>
                <a:ea typeface="Inter Medium"/>
                <a:cs typeface="Inter Medium"/>
                <a:sym typeface="Inter ExtraBold"/>
              </a:rPr>
              <a:t>i consigli possono essere accompagnati da una recensione (ma non è obbligatorio)</a:t>
            </a:r>
            <a:endParaRPr sz="1800" dirty="0">
              <a:solidFill>
                <a:schemeClr val="dk1"/>
              </a:solidFill>
              <a:latin typeface="+mn-lt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628650" y="350043"/>
            <a:ext cx="78867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Come si partecipa?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7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288300" y="843292"/>
            <a:ext cx="8567400" cy="4531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it" sz="1800" dirty="0">
                <a:latin typeface="Inter"/>
                <a:ea typeface="Inter"/>
                <a:cs typeface="Inter"/>
                <a:sym typeface="Inter"/>
              </a:rPr>
            </a:br>
            <a:r>
              <a:rPr lang="it" sz="1800" dirty="0">
                <a:latin typeface="Inter"/>
                <a:ea typeface="Inter"/>
                <a:cs typeface="Inter"/>
                <a:sym typeface="Inter"/>
              </a:rPr>
              <a:t>		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Il concorso inizia al 1 </a:t>
            </a:r>
            <a:r>
              <a:rPr lang="it" sz="1800" dirty="0">
                <a:latin typeface="+mn-lt"/>
                <a:ea typeface="Inter ExtraBold"/>
                <a:cs typeface="Inter ExtraBold"/>
                <a:sym typeface="Inter ExtraBold"/>
              </a:rPr>
              <a:t>novembre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 e termina al 31 </a:t>
            </a:r>
            <a:r>
              <a:rPr lang="it" sz="1800" dirty="0">
                <a:latin typeface="+mn-lt"/>
                <a:ea typeface="Inter ExtraBold"/>
                <a:cs typeface="Inter ExtraBold"/>
                <a:sym typeface="Inter ExtraBold"/>
              </a:rPr>
              <a:t>marzo</a:t>
            </a:r>
            <a:endParaRPr lang="it-IT" sz="1800" dirty="0">
              <a:latin typeface="+mn-lt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" sz="1400" dirty="0">
              <a:latin typeface="+mn-lt"/>
              <a:ea typeface="Inter"/>
              <a:cs typeface="Inter"/>
              <a:sym typeface="Inter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it-IT" sz="1400" dirty="0">
                <a:latin typeface="+mn-lt"/>
                <a:ea typeface="Inter"/>
                <a:cs typeface="Inter"/>
                <a:sym typeface="Inter"/>
              </a:rPr>
              <a:t>		</a:t>
            </a:r>
            <a:r>
              <a:rPr lang="it-IT" sz="1800" b="1" u="sng" kern="100" dirty="0">
                <a:effectLst/>
                <a:latin typeface="+mn-lt"/>
                <a:ea typeface="Inter" panose="020B0604020202020204" charset="0"/>
                <a:cs typeface="Times New Roman" panose="02020603050405020304" pitchFamily="18" charset="0"/>
              </a:rPr>
              <a:t>La partecipazione è gratuita</a:t>
            </a:r>
            <a:r>
              <a:rPr lang="it-IT" sz="1800" b="1" u="sng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it-IT" sz="1800" kern="100" dirty="0">
                <a:latin typeface="+mn-lt"/>
                <a:ea typeface="Inter" panose="020B0604020202020204" charset="0"/>
                <a:cs typeface="Times New Roman" panose="02020603050405020304" pitchFamily="18" charset="0"/>
              </a:rPr>
              <a:t>.</a:t>
            </a:r>
            <a:endParaRPr lang="it-IT" sz="1800" kern="100" dirty="0">
              <a:effectLst/>
              <a:latin typeface="+mn-lt"/>
              <a:ea typeface="Inter" panose="020B060402020202020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400" dirty="0">
              <a:latin typeface="+mn-lt"/>
              <a:ea typeface="Inter"/>
              <a:cs typeface="Inter"/>
              <a:sym typeface="Inter"/>
            </a:endParaRPr>
          </a:p>
          <a:p>
            <a:pPr marL="914400" lvl="0" indent="0" algn="l" rtl="0">
              <a:lnSpc>
                <a:spcPts val="11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dirty="0">
                <a:latin typeface="+mn-lt"/>
                <a:ea typeface="Inter"/>
                <a:cs typeface="Inter"/>
                <a:sym typeface="Inter"/>
              </a:rPr>
              <a:t>	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Si partecipa scrivendo a </a:t>
            </a:r>
            <a:r>
              <a:rPr lang="it" sz="1800" u="sng" dirty="0">
                <a:solidFill>
                  <a:schemeClr val="hlink"/>
                </a:solidFill>
                <a:latin typeface="+mn-lt"/>
                <a:ea typeface="Inter"/>
                <a:cs typeface="Inter"/>
                <a:sym typeface="Inter"/>
                <a:hlinkClick r:id="rId3"/>
              </a:rPr>
              <a:t>primailettori@gmail.com</a:t>
            </a: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 o</a:t>
            </a:r>
          </a:p>
          <a:p>
            <a:pPr marL="914400" lvl="0" indent="0" algn="l" rtl="0">
              <a:lnSpc>
                <a:spcPts val="11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800" dirty="0">
                <a:latin typeface="+mn-lt"/>
                <a:ea typeface="Inter"/>
                <a:cs typeface="Inter"/>
                <a:sym typeface="Inter"/>
              </a:rPr>
              <a:t>	al gruppo </a:t>
            </a:r>
            <a:r>
              <a:rPr lang="it" sz="1800" b="1" dirty="0">
                <a:latin typeface="+mn-lt"/>
                <a:ea typeface="Inter"/>
                <a:cs typeface="Inter"/>
                <a:sym typeface="Inter"/>
              </a:rPr>
              <a:t>whatsapp Prima i Lettori Segnalazioni</a:t>
            </a:r>
          </a:p>
          <a:p>
            <a:pPr marL="914400" lvl="0" indent="0" algn="l" rtl="0">
              <a:lnSpc>
                <a:spcPts val="11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it" sz="1400" b="1" dirty="0">
              <a:latin typeface="+mn-lt"/>
              <a:ea typeface="Inter"/>
              <a:cs typeface="Inter"/>
              <a:sym typeface="Inter"/>
            </a:endParaRPr>
          </a:p>
          <a:p>
            <a:pPr marL="457200" lvl="0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"/>
              <a:buChar char="•"/>
            </a:pPr>
            <a:r>
              <a:rPr lang="it-IT" sz="1400" dirty="0">
                <a:latin typeface="+mn-lt"/>
                <a:ea typeface="Inter"/>
                <a:cs typeface="Inter"/>
                <a:sym typeface="Inter"/>
              </a:rPr>
              <a:t>Tutte le segnalazioni vengono pubblicate sul sito </a:t>
            </a:r>
            <a:r>
              <a:rPr lang="it-IT" sz="1400" dirty="0">
                <a:latin typeface="+mn-lt"/>
                <a:ea typeface="Inter ExtraBold"/>
                <a:cs typeface="Inter ExtraBold"/>
                <a:sym typeface="Inter ExtraBold"/>
              </a:rPr>
              <a:t>www.primailettori.com</a:t>
            </a:r>
            <a:r>
              <a:rPr lang="it-IT" sz="1400" dirty="0">
                <a:latin typeface="+mn-lt"/>
                <a:ea typeface="Inter"/>
                <a:cs typeface="Inter"/>
                <a:sym typeface="Inter"/>
              </a:rPr>
              <a:t> e di lì sui social.</a:t>
            </a:r>
          </a:p>
          <a:p>
            <a:pPr marL="457200" lvl="0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"/>
              <a:buChar char="•"/>
            </a:pPr>
            <a:r>
              <a:rPr lang="it-IT" sz="1400" dirty="0">
                <a:latin typeface="+mn-lt"/>
                <a:ea typeface="Inter"/>
                <a:cs typeface="Inter"/>
                <a:sym typeface="Inter"/>
              </a:rPr>
              <a:t>Qualche settimana dopo la chiusura del concorso si passa alla </a:t>
            </a:r>
            <a:r>
              <a:rPr lang="it-IT" sz="1400" dirty="0">
                <a:latin typeface="+mn-lt"/>
                <a:ea typeface="Inter ExtraBold"/>
                <a:cs typeface="Inter ExtraBold"/>
                <a:sym typeface="Inter ExtraBold"/>
              </a:rPr>
              <a:t>votazione </a:t>
            </a:r>
            <a:r>
              <a:rPr lang="it-IT" sz="1400" dirty="0">
                <a:latin typeface="+mn-lt"/>
                <a:ea typeface="Inter"/>
                <a:cs typeface="Inter"/>
                <a:sym typeface="Inter"/>
              </a:rPr>
              <a:t>che è solo online.</a:t>
            </a:r>
          </a:p>
          <a:p>
            <a:pPr marL="457200" lvl="0" indent="-3238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"/>
              <a:buChar char="•"/>
            </a:pPr>
            <a:r>
              <a:rPr lang="it-IT" sz="1400" dirty="0">
                <a:latin typeface="+mn-lt"/>
                <a:ea typeface="Inter ExtraBold"/>
                <a:cs typeface="Inter ExtraBold"/>
                <a:sym typeface="Inter ExtraBold"/>
              </a:rPr>
              <a:t>I vincitori delle tre sezioni ricevono un buono acquisto del valore di cento euro.</a:t>
            </a:r>
          </a:p>
          <a:p>
            <a:pPr marL="914400" lvl="0" indent="0" algn="l" rtl="0">
              <a:lnSpc>
                <a:spcPts val="11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it" sz="1400" b="1" dirty="0">
              <a:latin typeface="+mn-lt"/>
              <a:ea typeface="Inter"/>
              <a:cs typeface="Inter"/>
              <a:sym typeface="Inter"/>
            </a:endParaRPr>
          </a:p>
          <a:p>
            <a:pPr marL="914400" lvl="0" indent="0" algn="l" rtl="0">
              <a:lnSpc>
                <a:spcPts val="11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latin typeface="+mn-lt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" dirty="0">
              <a:latin typeface="+mn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75" name="Google Shape;175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76" name="Google Shape;176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77" name="Google Shape;177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5</a:t>
            </a:r>
            <a:endParaRPr>
              <a:solidFill>
                <a:srgbClr val="B7B7B7"/>
              </a:solidFill>
            </a:endParaRPr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450" y="1194044"/>
            <a:ext cx="483228" cy="48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450" y="2766130"/>
            <a:ext cx="483225" cy="37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lemento grafico 2" descr="Euro con riempimento a tinta unita">
            <a:extLst>
              <a:ext uri="{FF2B5EF4-FFF2-40B4-BE49-F238E27FC236}">
                <a16:creationId xmlns:a16="http://schemas.microsoft.com/office/drawing/2014/main" id="{0B2B9E3E-4993-35C8-B782-0BE00252E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1437" y="1848296"/>
            <a:ext cx="483233" cy="4832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3284DD0-4A79-790C-AC0F-B1724DB70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>
            <a:extLst>
              <a:ext uri="{FF2B5EF4-FFF2-40B4-BE49-F238E27FC236}">
                <a16:creationId xmlns:a16="http://schemas.microsoft.com/office/drawing/2014/main" id="{69E27697-A5BA-C9A2-6DA3-0628F1C280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50043"/>
            <a:ext cx="78867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Equi.Voci Lettori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74" name="Google Shape;174;p30">
            <a:extLst>
              <a:ext uri="{FF2B5EF4-FFF2-40B4-BE49-F238E27FC236}">
                <a16:creationId xmlns:a16="http://schemas.microsoft.com/office/drawing/2014/main" id="{58288AF9-6979-DB8F-96FA-DE08DA1D5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8300" y="1024717"/>
            <a:ext cx="8567400" cy="37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39700" indent="0" rtl="0">
              <a:buNone/>
            </a:pPr>
            <a:r>
              <a:rPr lang="it-IT" sz="1400" dirty="0">
                <a:effectLst/>
                <a:latin typeface="+mn-lt"/>
              </a:rPr>
              <a:t>Gli </a:t>
            </a:r>
            <a:r>
              <a:rPr lang="it-IT" sz="1400" b="1" dirty="0" err="1">
                <a:effectLst/>
                <a:latin typeface="+mn-lt"/>
              </a:rPr>
              <a:t>Equi.Voci</a:t>
            </a:r>
            <a:r>
              <a:rPr lang="it-IT" sz="1400" b="1" dirty="0">
                <a:effectLst/>
                <a:latin typeface="+mn-lt"/>
              </a:rPr>
              <a:t> Lettori </a:t>
            </a:r>
            <a:r>
              <a:rPr lang="it-IT" sz="1400" dirty="0">
                <a:effectLst/>
                <a:latin typeface="+mn-lt"/>
              </a:rPr>
              <a:t>sono un gruppo di lettori ad alta voce volontari.</a:t>
            </a:r>
            <a:br>
              <a:rPr lang="it-IT" sz="1400" dirty="0">
                <a:effectLst/>
                <a:latin typeface="+mn-lt"/>
              </a:rPr>
            </a:br>
            <a:endParaRPr lang="it-IT" sz="1400" dirty="0">
              <a:effectLst/>
              <a:latin typeface="+mn-lt"/>
            </a:endParaRPr>
          </a:p>
          <a:p>
            <a:pPr marL="139700" indent="0" rtl="0">
              <a:buNone/>
            </a:pPr>
            <a:r>
              <a:rPr lang="it-IT" sz="1400" dirty="0">
                <a:effectLst/>
                <a:latin typeface="+mn-lt"/>
              </a:rPr>
              <a:t>Nascono ormai quasi sette anni fa sulla scia del Patto di Milano per la Lettura, un progetto del Comune per diffondere il piacere della lettura.</a:t>
            </a:r>
          </a:p>
          <a:p>
            <a:pPr marL="139700" indent="0" rtl="0">
              <a:buNone/>
            </a:pPr>
            <a:endParaRPr lang="it-IT" sz="1400" dirty="0">
              <a:latin typeface="+mn-lt"/>
            </a:endParaRPr>
          </a:p>
          <a:p>
            <a:pPr marL="139700" indent="0" rtl="0">
              <a:buNone/>
            </a:pPr>
            <a:r>
              <a:rPr lang="it-IT" sz="1400" dirty="0">
                <a:effectLst/>
                <a:latin typeface="+mn-lt"/>
              </a:rPr>
              <a:t>Collaborano con biblioteche, librerie, case di riposo, con il Comune e</a:t>
            </a:r>
            <a:r>
              <a:rPr lang="it-IT" sz="1400" dirty="0">
                <a:latin typeface="+mn-lt"/>
              </a:rPr>
              <a:t> </a:t>
            </a:r>
            <a:r>
              <a:rPr lang="it-IT" sz="1400" dirty="0">
                <a:effectLst/>
                <a:latin typeface="+mn-lt"/>
              </a:rPr>
              <a:t>propongono  racconti di autori italiani e stranieri adattati per una lettura scenica, ma anche copioni elaborati autonomamente per mettere a fuoco autori o genere letterari, argomenti di interesse comune, temi di attualità come la guerra, la violenza sulle donne, la conservazione della memoria storica.</a:t>
            </a:r>
            <a:br>
              <a:rPr lang="it-IT" sz="1400" dirty="0">
                <a:effectLst/>
                <a:latin typeface="+mn-lt"/>
              </a:rPr>
            </a:br>
            <a:endParaRPr lang="it-IT" sz="1400" dirty="0">
              <a:effectLst/>
              <a:latin typeface="+mn-lt"/>
            </a:endParaRPr>
          </a:p>
          <a:p>
            <a:pPr marL="139700" indent="0" rtl="0">
              <a:buNone/>
            </a:pPr>
            <a:r>
              <a:rPr lang="it-IT" sz="1400" dirty="0">
                <a:effectLst/>
                <a:latin typeface="+mn-lt"/>
              </a:rPr>
              <a:t>Perché </a:t>
            </a:r>
            <a:r>
              <a:rPr lang="it-IT" sz="1400" dirty="0" err="1">
                <a:effectLst/>
                <a:latin typeface="+mn-lt"/>
              </a:rPr>
              <a:t>Equi.Voci</a:t>
            </a:r>
            <a:r>
              <a:rPr lang="it-IT" sz="1400" dirty="0">
                <a:effectLst/>
                <a:latin typeface="+mn-lt"/>
              </a:rPr>
              <a:t> Lettori? perché, nonostante </a:t>
            </a:r>
            <a:r>
              <a:rPr lang="it-IT" sz="1400" dirty="0">
                <a:latin typeface="+mn-lt"/>
              </a:rPr>
              <a:t>nelle loro riunioni </a:t>
            </a:r>
            <a:r>
              <a:rPr lang="it-IT" sz="1400" dirty="0">
                <a:effectLst/>
                <a:latin typeface="+mn-lt"/>
              </a:rPr>
              <a:t>discutano animatamente, cercano di lavorare su un piano di equità, in un continuo e reciproco scambio di interessi e di ruoli, basato sul rispetto reciproco.</a:t>
            </a:r>
            <a:br>
              <a:rPr lang="it-IT" sz="1400" dirty="0">
                <a:effectLst/>
                <a:latin typeface="+mn-lt"/>
              </a:rPr>
            </a:br>
            <a:endParaRPr lang="it-IT" sz="1400" dirty="0">
              <a:effectLst/>
              <a:latin typeface="+mn-lt"/>
            </a:endParaRPr>
          </a:p>
          <a:p>
            <a:pPr marL="139700" indent="0" rtl="0">
              <a:buNone/>
            </a:pPr>
            <a:r>
              <a:rPr lang="it-IT" sz="1400" dirty="0">
                <a:effectLst/>
                <a:latin typeface="+mn-lt"/>
              </a:rPr>
              <a:t>Chi vuole può seguirli sulla loro pagina </a:t>
            </a:r>
            <a:r>
              <a:rPr lang="it-IT" sz="1400" dirty="0" err="1">
                <a:effectLst/>
                <a:latin typeface="+mn-lt"/>
              </a:rPr>
              <a:t>facebook</a:t>
            </a:r>
            <a:r>
              <a:rPr lang="it-IT" sz="1400" dirty="0">
                <a:effectLst/>
                <a:latin typeface="+mn-lt"/>
              </a:rPr>
              <a:t> (</a:t>
            </a:r>
            <a:r>
              <a:rPr lang="it-IT" sz="1400" b="1" dirty="0">
                <a:effectLst/>
                <a:latin typeface="+mn-lt"/>
              </a:rPr>
              <a:t>https://www.facebook.com/</a:t>
            </a:r>
            <a:r>
              <a:rPr lang="it-IT" sz="1400" b="1" dirty="0" err="1">
                <a:effectLst/>
                <a:latin typeface="+mn-lt"/>
              </a:rPr>
              <a:t>equivocilettori</a:t>
            </a:r>
            <a:r>
              <a:rPr lang="it-IT" sz="1400" dirty="0">
                <a:effectLst/>
                <a:latin typeface="+mn-lt"/>
              </a:rPr>
              <a:t>)</a:t>
            </a:r>
            <a:br>
              <a:rPr lang="it-IT" sz="1400" dirty="0">
                <a:effectLst/>
                <a:latin typeface="+mn-lt"/>
              </a:rPr>
            </a:br>
            <a:endParaRPr sz="1400" dirty="0">
              <a:latin typeface="+mn-lt"/>
              <a:ea typeface="Inter"/>
              <a:cs typeface="Inter"/>
              <a:sym typeface="Inter"/>
            </a:endParaRPr>
          </a:p>
        </p:txBody>
      </p:sp>
      <p:sp>
        <p:nvSpPr>
          <p:cNvPr id="175" name="Google Shape;175;p30">
            <a:extLst>
              <a:ext uri="{FF2B5EF4-FFF2-40B4-BE49-F238E27FC236}">
                <a16:creationId xmlns:a16="http://schemas.microsoft.com/office/drawing/2014/main" id="{C7EBE3A5-A286-91DE-4A81-BCC44EB16A0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 dirty="0">
              <a:solidFill>
                <a:srgbClr val="B7B7B7"/>
              </a:solidFill>
            </a:endParaRPr>
          </a:p>
        </p:txBody>
      </p:sp>
      <p:sp>
        <p:nvSpPr>
          <p:cNvPr id="176" name="Google Shape;176;p30">
            <a:extLst>
              <a:ext uri="{FF2B5EF4-FFF2-40B4-BE49-F238E27FC236}">
                <a16:creationId xmlns:a16="http://schemas.microsoft.com/office/drawing/2014/main" id="{12E7D2CC-73B2-D21D-5701-56BD6526073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77" name="Google Shape;177;p30">
            <a:extLst>
              <a:ext uri="{FF2B5EF4-FFF2-40B4-BE49-F238E27FC236}">
                <a16:creationId xmlns:a16="http://schemas.microsoft.com/office/drawing/2014/main" id="{1CD7C381-2F86-1A35-3249-901F03FAF0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5</a:t>
            </a:r>
            <a:endParaRPr>
              <a:solidFill>
                <a:srgbClr val="B7B7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1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628650" y="350043"/>
            <a:ext cx="78867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La serata JUKE BOX LETTERARIO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1"/>
          </p:nvPr>
        </p:nvSpPr>
        <p:spPr>
          <a:xfrm>
            <a:off x="288300" y="1035502"/>
            <a:ext cx="8567400" cy="426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Dicevamo tredici romanzi. La lista è in sala.</a:t>
            </a:r>
          </a:p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In questi romanzi viaggeremo nel tempo dall’inizio del novecento (Veneziani) ai giorni d’oggi (Baricco, </a:t>
            </a:r>
            <a:r>
              <a:rPr lang="it-IT" sz="14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Corciolani</a:t>
            </a:r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, Hamilton e McCall Smith), trascorrendo molto tempo su un passato che sembra ormai remoto, ma che è quello dei nostri padri e madri.</a:t>
            </a:r>
          </a:p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Infatti, gli avvenimenti e le storie intorno alla seconda guerra mondiale sono quelle che popolano la maggior parte dei romanzi qui in lettura.</a:t>
            </a:r>
          </a:p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Si va dall’Italia, alla Germania, alla Francia, agli Stati Uniti, all’Inghilterra, con un continuo passaggio dal particolare dei singoli protagonisti al generale che ne caratterizza il panorama e l’ambiente entro cui essi si muovono.</a:t>
            </a:r>
          </a:p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Collettivamente ne esce un ritratto preciso di quel momento storico le cui conseguenze sono ancora sotto i nostri occhi.</a:t>
            </a:r>
          </a:p>
          <a:p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Prima di proseguire un ringraziamento a tutti i partecipanti al concorso e in particolare a questi tredici che ci hanno regalato queste pagine e cioè a Silvestra Sbarbaro, Enrica Lieta, Roberto Cornetta, Gabriella Ventura, Luisa Adani, </a:t>
            </a:r>
            <a:r>
              <a:rPr lang="it-IT" sz="14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Ramsis</a:t>
            </a:r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 Bentivoglio, Giampiero Fumagalli, Stefano Piantini, Rita Pugliese, Rosa Ghislandi, Roberto </a:t>
            </a:r>
            <a:r>
              <a:rPr lang="it-IT" sz="14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Bartolomeoni</a:t>
            </a:r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, Marco </a:t>
            </a:r>
            <a:r>
              <a:rPr lang="it-IT" sz="14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Cortini</a:t>
            </a:r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 e Paola </a:t>
            </a:r>
            <a:r>
              <a:rPr lang="it-IT" sz="14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Chichisola</a:t>
            </a:r>
            <a:r>
              <a:rPr lang="it-IT" sz="14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.</a:t>
            </a:r>
          </a:p>
          <a:p>
            <a:endParaRPr lang="it-IT" sz="1400" dirty="0">
              <a:solidFill>
                <a:srgbClr val="111111"/>
              </a:solidFill>
              <a:latin typeface="+mn-lt"/>
              <a:ea typeface="Inter" panose="020B0604020202020204" charset="0"/>
            </a:endParaRPr>
          </a:p>
          <a:p>
            <a:pPr algn="l"/>
            <a:endParaRPr lang="it-IT" sz="2000" dirty="0">
              <a:solidFill>
                <a:srgbClr val="111111"/>
              </a:solidFill>
              <a:latin typeface="+mn-lt"/>
              <a:ea typeface="Inter" panose="020B0604020202020204" charset="0"/>
            </a:endParaRPr>
          </a:p>
        </p:txBody>
      </p:sp>
      <p:sp>
        <p:nvSpPr>
          <p:cNvPr id="197" name="Google Shape;197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98" name="Google Shape;198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99" name="Google Shape;199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7</a:t>
            </a:r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EFFF8811-BFB5-4AEC-5F8A-122D167DC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>
            <a:extLst>
              <a:ext uri="{FF2B5EF4-FFF2-40B4-BE49-F238E27FC236}">
                <a16:creationId xmlns:a16="http://schemas.microsoft.com/office/drawing/2014/main" id="{BAF0DF12-A916-3B9C-0F54-3CC13F8A18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50043"/>
            <a:ext cx="78867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600" b="1" dirty="0">
                <a:latin typeface="+mj-lt"/>
                <a:ea typeface="Inter ExtraBold"/>
                <a:cs typeface="Inter ExtraBold"/>
                <a:sym typeface="Inter ExtraBold"/>
              </a:rPr>
              <a:t>La serata JUKE BOX LETTERARIO</a:t>
            </a:r>
            <a:endParaRPr sz="2600" b="1" dirty="0"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96" name="Google Shape;196;p32">
            <a:extLst>
              <a:ext uri="{FF2B5EF4-FFF2-40B4-BE49-F238E27FC236}">
                <a16:creationId xmlns:a16="http://schemas.microsoft.com/office/drawing/2014/main" id="{72F1F6D6-D07D-AB64-8779-90FE4A207E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8300" y="1035502"/>
            <a:ext cx="8567400" cy="335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algn="l"/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Nelle letture inizieremo dai sette che sono stati più votati in un recente sondaggio. Poi proseguiremo via via con gli altri sei.</a:t>
            </a:r>
          </a:p>
          <a:p>
            <a:pPr algn="l"/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Per rendere più vivace la cosa, l’ordine di lettura sarà casuale.</a:t>
            </a:r>
          </a:p>
          <a:p>
            <a:pPr algn="l"/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Per ciascuna lettura gli amici di </a:t>
            </a:r>
            <a:r>
              <a:rPr lang="it-IT" sz="2000" dirty="0" err="1">
                <a:solidFill>
                  <a:srgbClr val="111111"/>
                </a:solidFill>
                <a:latin typeface="+mn-lt"/>
                <a:ea typeface="Inter" panose="020B0604020202020204" charset="0"/>
              </a:rPr>
              <a:t>Equi.Voci</a:t>
            </a:r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 hanno selezionato quel che possiamo definire una sigla musicale, che verrà proposta prima della lettura.</a:t>
            </a:r>
          </a:p>
          <a:p>
            <a:pPr algn="l"/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Al termine delle letture ci sarà un momento per domande o osservazioni. Dato che il programma è fitto è bene intervenire solo alla fine (anche per eventuali fischi o applausi).</a:t>
            </a:r>
          </a:p>
          <a:p>
            <a:pPr algn="l"/>
            <a:r>
              <a:rPr lang="it-IT" sz="2000" dirty="0">
                <a:solidFill>
                  <a:srgbClr val="111111"/>
                </a:solidFill>
                <a:latin typeface="+mn-lt"/>
                <a:ea typeface="Inter" panose="020B0604020202020204" charset="0"/>
              </a:rPr>
              <a:t>Buon ascolto.</a:t>
            </a:r>
          </a:p>
        </p:txBody>
      </p:sp>
      <p:sp>
        <p:nvSpPr>
          <p:cNvPr id="197" name="Google Shape;197;p32">
            <a:extLst>
              <a:ext uri="{FF2B5EF4-FFF2-40B4-BE49-F238E27FC236}">
                <a16:creationId xmlns:a16="http://schemas.microsoft.com/office/drawing/2014/main" id="{C8793F41-5698-1EB6-3C21-CFBE6635E8E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B7B7B7"/>
                </a:solidFill>
              </a:rPr>
              <a:t>5 Febbraio 2025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98" name="Google Shape;198;p32">
            <a:extLst>
              <a:ext uri="{FF2B5EF4-FFF2-40B4-BE49-F238E27FC236}">
                <a16:creationId xmlns:a16="http://schemas.microsoft.com/office/drawing/2014/main" id="{52573630-0892-4636-A2DF-D5A7A916E8D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www.primailettori.com                                          primailettori@gmail.com</a:t>
            </a:r>
            <a:endParaRPr>
              <a:solidFill>
                <a:srgbClr val="B7B7B7"/>
              </a:solidFill>
            </a:endParaRPr>
          </a:p>
        </p:txBody>
      </p:sp>
      <p:sp>
        <p:nvSpPr>
          <p:cNvPr id="199" name="Google Shape;199;p32">
            <a:extLst>
              <a:ext uri="{FF2B5EF4-FFF2-40B4-BE49-F238E27FC236}">
                <a16:creationId xmlns:a16="http://schemas.microsoft.com/office/drawing/2014/main" id="{DE048676-DA6A-77D8-1170-47ACCD55BE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7B7B7"/>
                </a:solidFill>
              </a:rPr>
              <a:t>7</a:t>
            </a:r>
            <a:endParaRPr>
              <a:solidFill>
                <a:srgbClr val="B7B7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350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3" descr="Immagine che contiene clipart, illustrazione, cartone animato, arte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3463" y="3416099"/>
            <a:ext cx="4177075" cy="12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>
            <a:spLocks noGrp="1"/>
          </p:cNvSpPr>
          <p:nvPr>
            <p:ph type="ctrTitle"/>
          </p:nvPr>
        </p:nvSpPr>
        <p:spPr>
          <a:xfrm>
            <a:off x="2000256" y="697140"/>
            <a:ext cx="51435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3480" b="1" dirty="0">
                <a:solidFill>
                  <a:schemeClr val="lt1"/>
                </a:solidFill>
                <a:latin typeface="Inter Black"/>
                <a:ea typeface="Inter Black"/>
                <a:cs typeface="Inter Black"/>
                <a:sym typeface="Inter Black"/>
              </a:rPr>
              <a:t>I riferimenti</a:t>
            </a:r>
            <a:endParaRPr sz="3480" b="1" dirty="0">
              <a:solidFill>
                <a:schemeClr val="lt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306" name="Google Shape;306;p43"/>
          <p:cNvSpPr txBox="1">
            <a:spLocks noGrp="1"/>
          </p:cNvSpPr>
          <p:nvPr>
            <p:ph type="body" idx="4294967295"/>
          </p:nvPr>
        </p:nvSpPr>
        <p:spPr>
          <a:xfrm>
            <a:off x="1081511" y="868900"/>
            <a:ext cx="6981000" cy="23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7800" lvl="0" indent="-381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u="sng" dirty="0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7800" lvl="0" indent="-381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u="sng" dirty="0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it" u="sng" dirty="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www.primailettori.com</a:t>
            </a:r>
            <a:r>
              <a:rPr lang="it" dirty="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                                       </a:t>
            </a:r>
            <a:r>
              <a:rPr lang="it" u="sng" dirty="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primailettori@gmail.com</a:t>
            </a:r>
            <a:endParaRPr dirty="0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177800" lvl="0" indent="-38100" algn="ctr" rtl="0">
              <a:lnSpc>
                <a:spcPct val="15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endParaRPr dirty="0"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Tema 2022">
  <a:themeElements>
    <a:clrScheme name="Office 2013 - Tema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992</Words>
  <Application>Microsoft Office PowerPoint</Application>
  <PresentationFormat>Presentazione su schermo (16:9)</PresentationFormat>
  <Paragraphs>84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Inter Black</vt:lpstr>
      <vt:lpstr>Inter ExtraBold</vt:lpstr>
      <vt:lpstr>Inter</vt:lpstr>
      <vt:lpstr>Arial</vt:lpstr>
      <vt:lpstr>Calibri</vt:lpstr>
      <vt:lpstr>Inter SemiBold</vt:lpstr>
      <vt:lpstr>Office 2013 - Tema 2022</vt:lpstr>
      <vt:lpstr>Prima i Lettori</vt:lpstr>
      <vt:lpstr>JUKE BOX LETTERARIO</vt:lpstr>
      <vt:lpstr>Cosa è Prima i Lettori</vt:lpstr>
      <vt:lpstr>Le tre sezioni del concorso</vt:lpstr>
      <vt:lpstr>Come si partecipa?</vt:lpstr>
      <vt:lpstr>Equi.Voci Lettori</vt:lpstr>
      <vt:lpstr>La serata JUKE BOX LETTERARIO</vt:lpstr>
      <vt:lpstr>La serata JUKE BOX LETTERARIO</vt:lpstr>
      <vt:lpstr>I riferimenti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 i Lettori</dc:title>
  <dc:creator>sandro frera</dc:creator>
  <cp:lastModifiedBy>sandro frera</cp:lastModifiedBy>
  <cp:revision>14</cp:revision>
  <dcterms:created xsi:type="dcterms:W3CDTF">1601-01-01T00:00:00Z</dcterms:created>
  <dcterms:modified xsi:type="dcterms:W3CDTF">2025-02-05T10:42:06Z</dcterms:modified>
</cp:coreProperties>
</file>